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7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7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1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5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4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8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0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6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7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1DCD4DA-9D44-45D8-AD34-6A075A7D01FD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564C70-EDEE-4B39-80AF-68A0308ED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Chapter 4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006600"/>
                </a:solidFill>
              </a:rPr>
              <a:t>Operators in </a:t>
            </a:r>
            <a:r>
              <a:rPr lang="en-US" sz="4400" dirty="0">
                <a:solidFill>
                  <a:srgbClr val="006600"/>
                </a:solidFill>
              </a:rPr>
              <a:t>python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69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Relational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67437"/>
            <a:ext cx="10058400" cy="4304763"/>
          </a:xfrm>
        </p:spPr>
        <p:txBody>
          <a:bodyPr/>
          <a:lstStyle/>
          <a:p>
            <a:r>
              <a:rPr lang="en-US" dirty="0" smtClean="0"/>
              <a:t>These operators are used to compared two elements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59" t="18204" r="24677" b="36359"/>
          <a:stretch/>
        </p:blipFill>
        <p:spPr>
          <a:xfrm>
            <a:off x="2399233" y="2241002"/>
            <a:ext cx="7399629" cy="402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0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Logical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to construct compound conditions</a:t>
            </a:r>
          </a:p>
          <a:p>
            <a:r>
              <a:rPr lang="en-US" dirty="0" smtClean="0"/>
              <a:t>A compound condition of more than one simple condition, each condition is evaluated either True or False</a:t>
            </a:r>
          </a:p>
          <a:p>
            <a:r>
              <a:rPr lang="en-US" dirty="0" smtClean="0"/>
              <a:t>Here suppose x=1 and y=2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 to </a:t>
            </a:r>
            <a:r>
              <a:rPr lang="en-US" i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Jupyter</a:t>
            </a:r>
            <a:r>
              <a:rPr lang="en-US" i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notebook for </a:t>
            </a:r>
            <a:r>
              <a:rPr lang="en-US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examples</a:t>
            </a:r>
            <a:endParaRPr lang="en-US" i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873" t="59289" r="18069" b="25925"/>
          <a:stretch/>
        </p:blipFill>
        <p:spPr>
          <a:xfrm>
            <a:off x="1623579" y="3747752"/>
            <a:ext cx="8950938" cy="142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97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Boolean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us take x=True and y=False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29612" t="57635" r="23254" b="23019"/>
          <a:stretch/>
        </p:blipFill>
        <p:spPr>
          <a:xfrm>
            <a:off x="1466361" y="2686574"/>
            <a:ext cx="9937453" cy="22932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662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72" t="-402" r="10767" b="13643"/>
          <a:stretch/>
        </p:blipFill>
        <p:spPr>
          <a:xfrm>
            <a:off x="2101006" y="934575"/>
            <a:ext cx="7996083" cy="491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04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6600"/>
                </a:solidFill>
              </a:rPr>
              <a:t>Bitwise </a:t>
            </a:r>
            <a:r>
              <a:rPr lang="en-US" smtClean="0">
                <a:solidFill>
                  <a:srgbClr val="006600"/>
                </a:solidFill>
              </a:rPr>
              <a:t>operators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operators act on individual bits (0 and 1) of the operands.</a:t>
            </a:r>
          </a:p>
          <a:p>
            <a:r>
              <a:rPr lang="en-US" dirty="0" smtClean="0"/>
              <a:t>We can use these operators directly on binary numbers or on integers also.</a:t>
            </a:r>
          </a:p>
          <a:p>
            <a:r>
              <a:rPr lang="en-US" dirty="0" smtClean="0"/>
              <a:t>There are 6 types of bitwise operators</a:t>
            </a:r>
          </a:p>
          <a:p>
            <a:pPr lvl="1"/>
            <a:r>
              <a:rPr lang="en-US" dirty="0" smtClean="0"/>
              <a:t>Bitwise complement (~)</a:t>
            </a:r>
          </a:p>
          <a:p>
            <a:pPr lvl="1"/>
            <a:r>
              <a:rPr lang="en-US" dirty="0" smtClean="0"/>
              <a:t>Bitwise AND	(&amp;)</a:t>
            </a:r>
          </a:p>
          <a:p>
            <a:pPr lvl="1"/>
            <a:r>
              <a:rPr lang="en-US" dirty="0" smtClean="0"/>
              <a:t>Bitwise OR (|)</a:t>
            </a:r>
          </a:p>
          <a:p>
            <a:pPr lvl="1"/>
            <a:r>
              <a:rPr lang="en-US" dirty="0" smtClean="0"/>
              <a:t>Bitwise XOR (^)</a:t>
            </a:r>
          </a:p>
          <a:p>
            <a:pPr lvl="1"/>
            <a:r>
              <a:rPr lang="en-US" dirty="0" smtClean="0"/>
              <a:t>Bitwise left shift (&lt;&lt;)</a:t>
            </a:r>
          </a:p>
          <a:p>
            <a:pPr lvl="1"/>
            <a:r>
              <a:rPr lang="en-US" dirty="0" smtClean="0"/>
              <a:t>Bitwise right shift (&gt;&gt;)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6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71977"/>
            <a:ext cx="10058400" cy="5000223"/>
          </a:xfrm>
        </p:spPr>
        <p:txBody>
          <a:bodyPr>
            <a:normAutofit fontScale="92500" lnSpcReduction="20000"/>
          </a:bodyPr>
          <a:lstStyle/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70C0"/>
                </a:solidFill>
              </a:rPr>
              <a:t>Bitwise complement </a:t>
            </a:r>
            <a:r>
              <a:rPr lang="en-US" sz="2200" dirty="0" smtClean="0">
                <a:solidFill>
                  <a:srgbClr val="0070C0"/>
                </a:solidFill>
              </a:rPr>
              <a:t>(~): 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This operator gives complement of a given number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 smtClean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 smtClean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 smtClean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&gt;&gt;&gt; x=10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&gt;&gt;&gt; bin(x)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'0b1010'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&gt;&gt;&gt; x=~x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&gt;&gt;&gt; bin(x)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'-0b1011'</a:t>
            </a:r>
            <a:endParaRPr lang="en-US" dirty="0" smtClean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297" t="65097" r="28950" b="9023"/>
          <a:stretch/>
        </p:blipFill>
        <p:spPr>
          <a:xfrm>
            <a:off x="2936383" y="2060620"/>
            <a:ext cx="4391696" cy="1893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266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91673"/>
            <a:ext cx="10058400" cy="5180527"/>
          </a:xfrm>
        </p:spPr>
        <p:txBody>
          <a:bodyPr/>
          <a:lstStyle/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</a:rPr>
              <a:t>Bitwise </a:t>
            </a:r>
            <a:r>
              <a:rPr lang="en-US" sz="2000" dirty="0" smtClean="0">
                <a:solidFill>
                  <a:srgbClr val="0070C0"/>
                </a:solidFill>
              </a:rPr>
              <a:t>AND (&amp;): 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It performs AND operation on individual bits of numbers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40" t="35520" r="28059" b="28389"/>
          <a:stretch/>
        </p:blipFill>
        <p:spPr>
          <a:xfrm>
            <a:off x="1596979" y="2099257"/>
            <a:ext cx="7572778" cy="26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69848" y="991673"/>
            <a:ext cx="10058400" cy="518052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Bitwise OR (|): 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It performs OR operation on individual bits of numbers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78" t="29710" r="28554" b="29621"/>
          <a:stretch/>
        </p:blipFill>
        <p:spPr>
          <a:xfrm>
            <a:off x="1712889" y="2094426"/>
            <a:ext cx="7868993" cy="29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9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069848" y="991673"/>
            <a:ext cx="10058400" cy="518052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Bitwise XOR (^): 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It performs XOR operation on individual bits of numbers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176" t="25308" r="29444" b="36663"/>
          <a:stretch/>
        </p:blipFill>
        <p:spPr>
          <a:xfrm>
            <a:off x="1455311" y="2060620"/>
            <a:ext cx="7856113" cy="2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069848" y="991673"/>
            <a:ext cx="10058400" cy="518052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Bitwise left shift (&lt;&lt;): 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This operator shifts the bits of the number towards left a specified number of positions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Double less then symbol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155" t="39392" r="33107" b="26277"/>
          <a:stretch/>
        </p:blipFill>
        <p:spPr>
          <a:xfrm>
            <a:off x="1700011" y="2717443"/>
            <a:ext cx="7122017" cy="251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6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List of contents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344168" y="2093976"/>
            <a:ext cx="3820260" cy="329184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6600"/>
                </a:solidFill>
              </a:rPr>
              <a:t>Operator 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Arithmetic operators 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Using python interpreter as calculator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Assignment operators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Unary minus operator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Relational operators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Logical operators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Boolean operators</a:t>
            </a:r>
          </a:p>
          <a:p>
            <a:endParaRPr lang="en-US" dirty="0" smtClean="0">
              <a:solidFill>
                <a:srgbClr val="006600"/>
              </a:solidFill>
            </a:endParaRPr>
          </a:p>
          <a:p>
            <a:endParaRPr lang="en-US" dirty="0" smtClean="0">
              <a:solidFill>
                <a:srgbClr val="0066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3058" y="2093976"/>
            <a:ext cx="4238824" cy="329184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6600"/>
                </a:solidFill>
              </a:rPr>
              <a:t>Bitwise operators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Membership operators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Identity operators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Operator precedence and associativity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Mathematical functions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Using IDLE Window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Using command line window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Executing at system prompt</a:t>
            </a:r>
          </a:p>
        </p:txBody>
      </p:sp>
    </p:spTree>
    <p:extLst>
      <p:ext uri="{BB962C8B-B14F-4D97-AF65-F5344CB8AC3E}">
        <p14:creationId xmlns:p14="http://schemas.microsoft.com/office/powerpoint/2010/main" val="35301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069848" y="991673"/>
            <a:ext cx="10058400" cy="518052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Bitwise right shift (&gt;&gt;): 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This operator shifts the bits of the number towards right a specified number of positions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r>
              <a:rPr lang="en-US" sz="2000" dirty="0" smtClean="0"/>
              <a:t>Double grater then symbol</a:t>
            </a:r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pPr marL="342900" lvl="1" indent="-342900">
              <a:spcBef>
                <a:spcPts val="1200"/>
              </a:spcBef>
              <a:spcAft>
                <a:spcPts val="0"/>
              </a:spcAft>
            </a:pPr>
            <a:endParaRPr lang="en-US" sz="20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610" t="34639" r="24396" b="29798"/>
          <a:stretch/>
        </p:blipFill>
        <p:spPr>
          <a:xfrm>
            <a:off x="2261144" y="2640168"/>
            <a:ext cx="7675808" cy="26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2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Membership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These operators are useful to test for membership in a sequence such as strings, lists, tuples or dictionaries.</a:t>
            </a:r>
          </a:p>
          <a:p>
            <a:r>
              <a:rPr lang="en-US" dirty="0" smtClean="0"/>
              <a:t>There are 2 membership operators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</a:t>
            </a:r>
            <a:r>
              <a:rPr lang="en-US" dirty="0" smtClean="0"/>
              <a:t> : It returns True if the element is found in the sequence or otherwise it returns False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not in : </a:t>
            </a:r>
            <a:r>
              <a:rPr lang="en-US" dirty="0" smtClean="0"/>
              <a:t>It works in reverse manner for ‘in’ operator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&gt;&gt;&gt; names=['</a:t>
            </a:r>
            <a:r>
              <a:rPr lang="en-US" dirty="0" err="1"/>
              <a:t>ramu</a:t>
            </a:r>
            <a:r>
              <a:rPr lang="en-US" dirty="0"/>
              <a:t>','</a:t>
            </a:r>
            <a:r>
              <a:rPr lang="en-US" dirty="0" err="1"/>
              <a:t>mmvc</a:t>
            </a:r>
            <a:r>
              <a:rPr lang="en-US" dirty="0"/>
              <a:t>','</a:t>
            </a:r>
            <a:r>
              <a:rPr lang="en-US" dirty="0" err="1"/>
              <a:t>luckey</a:t>
            </a:r>
            <a:r>
              <a:rPr lang="en-US" dirty="0"/>
              <a:t>','</a:t>
            </a:r>
            <a:r>
              <a:rPr lang="en-US" dirty="0" err="1"/>
              <a:t>mokshitha</a:t>
            </a:r>
            <a:r>
              <a:rPr lang="en-US" dirty="0"/>
              <a:t>']</a:t>
            </a:r>
          </a:p>
          <a:p>
            <a:pPr marL="274320" lvl="1" indent="0">
              <a:buNone/>
            </a:pPr>
            <a:r>
              <a:rPr lang="en-US" dirty="0" smtClean="0"/>
              <a:t>&gt;&gt;&gt; </a:t>
            </a:r>
            <a:r>
              <a:rPr lang="en-US" dirty="0"/>
              <a:t>'</a:t>
            </a:r>
            <a:r>
              <a:rPr lang="en-US" dirty="0" err="1"/>
              <a:t>ramu</a:t>
            </a:r>
            <a:r>
              <a:rPr lang="en-US" dirty="0"/>
              <a:t>' in names</a:t>
            </a:r>
          </a:p>
          <a:p>
            <a:pPr marL="274320" lvl="1" indent="0">
              <a:buNone/>
            </a:pPr>
            <a:r>
              <a:rPr lang="en-US" dirty="0" smtClean="0"/>
              <a:t>True</a:t>
            </a:r>
          </a:p>
          <a:p>
            <a:pPr marL="274320" lvl="1" indent="0">
              <a:buNone/>
            </a:pPr>
            <a:r>
              <a:rPr lang="en-US" dirty="0"/>
              <a:t>&gt;&gt;&gt; '</a:t>
            </a:r>
            <a:r>
              <a:rPr lang="en-US" dirty="0" err="1"/>
              <a:t>ramu</a:t>
            </a:r>
            <a:r>
              <a:rPr lang="en-US" dirty="0"/>
              <a:t>' not in names</a:t>
            </a:r>
          </a:p>
          <a:p>
            <a:pPr marL="274320" lvl="1" indent="0">
              <a:buNone/>
            </a:pPr>
            <a:r>
              <a:rPr lang="en-US" dirty="0" smtClean="0"/>
              <a:t>False</a:t>
            </a:r>
          </a:p>
          <a:p>
            <a:pPr marL="274320" lvl="1" indent="0">
              <a:buNone/>
            </a:pPr>
            <a:r>
              <a:rPr lang="en-US" dirty="0"/>
              <a:t>&gt;&gt;&gt; '</a:t>
            </a:r>
            <a:r>
              <a:rPr lang="en-US" dirty="0" err="1"/>
              <a:t>shyam</a:t>
            </a:r>
            <a:r>
              <a:rPr lang="en-US" dirty="0"/>
              <a:t>' in names</a:t>
            </a:r>
          </a:p>
          <a:p>
            <a:pPr marL="274320" lvl="1" indent="0">
              <a:buNone/>
            </a:pPr>
            <a:r>
              <a:rPr lang="en-US" dirty="0" smtClean="0"/>
              <a:t>False</a:t>
            </a:r>
          </a:p>
          <a:p>
            <a:pPr marL="274320" lvl="1" indent="0">
              <a:buNone/>
            </a:pPr>
            <a:r>
              <a:rPr lang="en-US" dirty="0"/>
              <a:t>&gt;&gt;&gt; '</a:t>
            </a:r>
            <a:r>
              <a:rPr lang="en-US" dirty="0" err="1"/>
              <a:t>shyam</a:t>
            </a:r>
            <a:r>
              <a:rPr lang="en-US" dirty="0"/>
              <a:t>' not in names</a:t>
            </a:r>
          </a:p>
          <a:p>
            <a:pPr marL="274320" lvl="1" indent="0">
              <a:buNone/>
            </a:pPr>
            <a:r>
              <a:rPr lang="en-US" dirty="0"/>
              <a:t>True</a:t>
            </a: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3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Identity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These operators compare the memory locations of two objects.</a:t>
            </a:r>
          </a:p>
          <a:p>
            <a:r>
              <a:rPr lang="en-US" dirty="0" smtClean="0"/>
              <a:t>Hence, it is possible to know whether the two objects are same or not</a:t>
            </a:r>
          </a:p>
          <a:p>
            <a:r>
              <a:rPr lang="en-US" dirty="0" smtClean="0"/>
              <a:t>There are 2 identity operators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is : </a:t>
            </a:r>
            <a:r>
              <a:rPr lang="en-US" dirty="0" smtClean="0"/>
              <a:t>It returns True if identity numbers of two objects are same otherwise it returns False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is not: </a:t>
            </a:r>
            <a:r>
              <a:rPr lang="en-US" dirty="0" smtClean="0"/>
              <a:t>It works quite opposite to ‘is’ operator</a:t>
            </a:r>
          </a:p>
          <a:p>
            <a:pPr marL="274320" lvl="1" indent="0">
              <a:buNone/>
            </a:pPr>
            <a:r>
              <a:rPr lang="en-US" dirty="0"/>
              <a:t>&gt;&gt;&gt; a=25</a:t>
            </a:r>
          </a:p>
          <a:p>
            <a:pPr marL="274320" lvl="1" indent="0">
              <a:buNone/>
            </a:pPr>
            <a:r>
              <a:rPr lang="en-US" dirty="0"/>
              <a:t>&gt;&gt;&gt; b=23</a:t>
            </a:r>
          </a:p>
          <a:p>
            <a:pPr marL="274320" lvl="1" indent="0">
              <a:buNone/>
            </a:pPr>
            <a:r>
              <a:rPr lang="en-US" dirty="0"/>
              <a:t>&gt;&gt;&gt; a is b</a:t>
            </a:r>
          </a:p>
          <a:p>
            <a:pPr marL="274320" lvl="1" indent="0">
              <a:buNone/>
            </a:pPr>
            <a:r>
              <a:rPr lang="en-US" dirty="0"/>
              <a:t>False</a:t>
            </a:r>
          </a:p>
          <a:p>
            <a:pPr marL="274320" lvl="1" indent="0">
              <a:buNone/>
            </a:pPr>
            <a:r>
              <a:rPr lang="en-US" dirty="0"/>
              <a:t>&gt;&gt;&gt; b=25</a:t>
            </a:r>
          </a:p>
          <a:p>
            <a:pPr marL="274320" lvl="1" indent="0">
              <a:buNone/>
            </a:pPr>
            <a:r>
              <a:rPr lang="en-US" dirty="0"/>
              <a:t>&gt;&gt;&gt; a is b</a:t>
            </a:r>
          </a:p>
          <a:p>
            <a:pPr marL="274320" lvl="1" indent="0">
              <a:buNone/>
            </a:pPr>
            <a:r>
              <a:rPr lang="en-US" dirty="0"/>
              <a:t>True</a:t>
            </a:r>
          </a:p>
          <a:p>
            <a:pPr marL="274320" lvl="1" indent="0">
              <a:buNone/>
            </a:pPr>
            <a:r>
              <a:rPr lang="en-US" dirty="0"/>
              <a:t>&gt;&gt;&gt; a is not b</a:t>
            </a:r>
          </a:p>
          <a:p>
            <a:pPr marL="274320" lvl="1" indent="0">
              <a:buNone/>
            </a:pPr>
            <a:r>
              <a:rPr lang="en-US" dirty="0"/>
              <a:t>False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1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33341"/>
            <a:ext cx="10058400" cy="5038859"/>
          </a:xfrm>
        </p:spPr>
        <p:txBody>
          <a:bodyPr/>
          <a:lstStyle/>
          <a:p>
            <a:r>
              <a:rPr lang="en-US" dirty="0" smtClean="0"/>
              <a:t>In order to compare the values of the objects, we should use equality operator (==)</a:t>
            </a:r>
          </a:p>
          <a:p>
            <a:pPr marL="274320" lvl="1" indent="0">
              <a:buNone/>
            </a:pPr>
            <a:r>
              <a:rPr lang="en-US" dirty="0"/>
              <a:t>&gt;&gt;&gt; one=[1,2,3,4]</a:t>
            </a:r>
          </a:p>
          <a:p>
            <a:pPr marL="274320" lvl="1" indent="0">
              <a:buNone/>
            </a:pPr>
            <a:r>
              <a:rPr lang="en-US" dirty="0"/>
              <a:t>&gt;&gt;&gt; two=[1,2,3,4]</a:t>
            </a:r>
          </a:p>
          <a:p>
            <a:pPr marL="274320" lvl="1" indent="0">
              <a:buNone/>
            </a:pPr>
            <a:r>
              <a:rPr lang="en-US" dirty="0"/>
              <a:t>&gt;&gt;&gt; id(one)</a:t>
            </a:r>
          </a:p>
          <a:p>
            <a:pPr marL="274320" lvl="1" indent="0">
              <a:buNone/>
            </a:pPr>
            <a:r>
              <a:rPr lang="en-US" dirty="0"/>
              <a:t>819778664896</a:t>
            </a:r>
          </a:p>
          <a:p>
            <a:pPr marL="274320" lvl="1" indent="0">
              <a:buNone/>
            </a:pPr>
            <a:r>
              <a:rPr lang="en-US" dirty="0"/>
              <a:t>&gt;&gt;&gt; id(two)</a:t>
            </a:r>
          </a:p>
          <a:p>
            <a:pPr marL="274320" lvl="1" indent="0">
              <a:buNone/>
            </a:pPr>
            <a:r>
              <a:rPr lang="en-US" dirty="0"/>
              <a:t>819601541312</a:t>
            </a:r>
          </a:p>
          <a:p>
            <a:pPr marL="274320" lvl="1" indent="0">
              <a:buNone/>
            </a:pPr>
            <a:r>
              <a:rPr lang="en-US" dirty="0"/>
              <a:t>&gt;&gt;&gt; one==two</a:t>
            </a:r>
          </a:p>
          <a:p>
            <a:pPr marL="274320" lvl="1" indent="0">
              <a:buNone/>
            </a:pPr>
            <a:r>
              <a:rPr lang="en-US" dirty="0"/>
              <a:t>True</a:t>
            </a:r>
          </a:p>
          <a:p>
            <a:pPr marL="274320" lvl="1" indent="0">
              <a:buNone/>
            </a:pPr>
            <a:r>
              <a:rPr lang="en-US" dirty="0"/>
              <a:t>&gt;&gt;&gt; one is two</a:t>
            </a:r>
          </a:p>
          <a:p>
            <a:pPr marL="274320" lvl="1" indent="0">
              <a:buNone/>
            </a:pPr>
            <a:r>
              <a:rPr lang="en-US" dirty="0"/>
              <a:t>False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485" y="558391"/>
            <a:ext cx="10058400" cy="63406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006600"/>
                </a:solidFill>
              </a:rPr>
              <a:t>Operator precedence </a:t>
            </a:r>
            <a:r>
              <a:rPr lang="en-US" sz="4800" dirty="0" smtClean="0">
                <a:solidFill>
                  <a:srgbClr val="006600"/>
                </a:solidFill>
              </a:rPr>
              <a:t>and associativity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64" t="17586" r="23294" b="9935"/>
          <a:stretch/>
        </p:blipFill>
        <p:spPr>
          <a:xfrm>
            <a:off x="2665926" y="1192455"/>
            <a:ext cx="6297769" cy="5398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Evaluation of expression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76" t="29446" r="19835" b="18511"/>
          <a:stretch/>
        </p:blipFill>
        <p:spPr>
          <a:xfrm>
            <a:off x="1069848" y="1764406"/>
            <a:ext cx="10028445" cy="4198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90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Mathematical </a:t>
            </a:r>
            <a:r>
              <a:rPr lang="en-US" dirty="0" smtClean="0">
                <a:solidFill>
                  <a:srgbClr val="006600"/>
                </a:solidFill>
              </a:rPr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7822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contains a module called ‘math’ in order to do several mathematical operations</a:t>
            </a:r>
          </a:p>
          <a:p>
            <a:pPr marL="0" indent="0">
              <a:buNone/>
            </a:pPr>
            <a:r>
              <a:rPr lang="en-US" dirty="0"/>
              <a:t>&gt;&gt;&gt; import math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math.sqrt</a:t>
            </a:r>
            <a:r>
              <a:rPr lang="en-US" dirty="0"/>
              <a:t>(15)</a:t>
            </a:r>
          </a:p>
          <a:p>
            <a:pPr marL="0" indent="0">
              <a:buNone/>
            </a:pPr>
            <a:r>
              <a:rPr lang="en-US" dirty="0"/>
              <a:t>3.872983346207417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math.factorial</a:t>
            </a:r>
            <a:r>
              <a:rPr lang="en-US" dirty="0"/>
              <a:t>(10)</a:t>
            </a:r>
          </a:p>
          <a:p>
            <a:pPr marL="0" indent="0">
              <a:buNone/>
            </a:pPr>
            <a:r>
              <a:rPr lang="en-US" dirty="0"/>
              <a:t>3628800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math.pi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3.141592653589793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math.e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2.718281828459045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3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030310"/>
            <a:ext cx="10058400" cy="51418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&gt;&gt;&gt; import math as m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m.sqrt</a:t>
            </a:r>
            <a:r>
              <a:rPr lang="en-US" dirty="0"/>
              <a:t>(25)</a:t>
            </a:r>
          </a:p>
          <a:p>
            <a:pPr marL="0" indent="0">
              <a:buNone/>
            </a:pPr>
            <a:r>
              <a:rPr lang="en-US" dirty="0"/>
              <a:t>5.0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m.pi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3.141592653589793</a:t>
            </a:r>
          </a:p>
          <a:p>
            <a:pPr marL="0" indent="0">
              <a:buNone/>
            </a:pPr>
            <a:r>
              <a:rPr lang="en-US" dirty="0"/>
              <a:t>&gt;&gt;&gt; from math import factorial</a:t>
            </a:r>
          </a:p>
          <a:p>
            <a:pPr marL="0" indent="0">
              <a:buNone/>
            </a:pPr>
            <a:r>
              <a:rPr lang="en-US" dirty="0"/>
              <a:t>&gt;&gt;&gt; factorial(30)</a:t>
            </a:r>
          </a:p>
          <a:p>
            <a:pPr marL="0" indent="0">
              <a:buNone/>
            </a:pPr>
            <a:r>
              <a:rPr lang="en-US" dirty="0"/>
              <a:t>265252859812191058636308480000000</a:t>
            </a:r>
          </a:p>
          <a:p>
            <a:pPr marL="0" indent="0">
              <a:buNone/>
            </a:pPr>
            <a:r>
              <a:rPr lang="en-US" dirty="0"/>
              <a:t>&gt;&gt;&gt; from math import </a:t>
            </a:r>
            <a:r>
              <a:rPr lang="en-US" dirty="0" err="1"/>
              <a:t>sqrt,factorial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sqrt</a:t>
            </a:r>
            <a:r>
              <a:rPr lang="en-US" dirty="0"/>
              <a:t>(10)</a:t>
            </a:r>
          </a:p>
          <a:p>
            <a:pPr marL="0" indent="0">
              <a:buNone/>
            </a:pPr>
            <a:r>
              <a:rPr lang="en-US" dirty="0"/>
              <a:t>3.1622776601683795</a:t>
            </a:r>
          </a:p>
          <a:p>
            <a:pPr marL="0" indent="0">
              <a:buNone/>
            </a:pPr>
            <a:r>
              <a:rPr lang="en-US" dirty="0"/>
              <a:t>&gt;&gt;&gt; factorial(5)</a:t>
            </a:r>
          </a:p>
          <a:p>
            <a:pPr marL="0" indent="0">
              <a:buNone/>
            </a:pPr>
            <a:r>
              <a:rPr lang="en-US" dirty="0"/>
              <a:t>120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7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2" t="19493" r="20792" b="14066"/>
          <a:stretch/>
        </p:blipFill>
        <p:spPr>
          <a:xfrm>
            <a:off x="1918953" y="1068946"/>
            <a:ext cx="8605487" cy="462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50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62" t="18131" r="23760" b="14663"/>
          <a:stretch/>
        </p:blipFill>
        <p:spPr>
          <a:xfrm>
            <a:off x="1751526" y="1043188"/>
            <a:ext cx="8415835" cy="462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24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6600"/>
                </a:solidFill>
              </a:rPr>
              <a:t>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Operator is a symbol that performs an operation</a:t>
            </a:r>
          </a:p>
          <a:p>
            <a:r>
              <a:rPr lang="en-US" dirty="0" smtClean="0"/>
              <a:t>An operation acts on some variables called operands </a:t>
            </a:r>
          </a:p>
          <a:p>
            <a:r>
              <a:rPr lang="en-US" dirty="0" smtClean="0"/>
              <a:t>One way of classification operators: </a:t>
            </a:r>
            <a:r>
              <a:rPr lang="en-US" dirty="0" smtClean="0">
                <a:solidFill>
                  <a:srgbClr val="0070C0"/>
                </a:solidFill>
              </a:rPr>
              <a:t>unary, binary and ternary operators </a:t>
            </a:r>
          </a:p>
          <a:p>
            <a:r>
              <a:rPr lang="en-US" dirty="0" smtClean="0"/>
              <a:t>We can classify operators as follows:</a:t>
            </a:r>
          </a:p>
          <a:p>
            <a:pPr lvl="1"/>
            <a:r>
              <a:rPr lang="en-US" dirty="0" smtClean="0"/>
              <a:t>Arithmetic operators</a:t>
            </a:r>
          </a:p>
          <a:p>
            <a:pPr lvl="1"/>
            <a:r>
              <a:rPr lang="en-US" dirty="0" smtClean="0"/>
              <a:t>Assignment operators</a:t>
            </a:r>
          </a:p>
          <a:p>
            <a:pPr lvl="1"/>
            <a:r>
              <a:rPr lang="en-US" dirty="0" smtClean="0"/>
              <a:t>Unary minus operators</a:t>
            </a:r>
          </a:p>
          <a:p>
            <a:pPr lvl="1"/>
            <a:r>
              <a:rPr lang="en-US" dirty="0" smtClean="0"/>
              <a:t>Relational operators</a:t>
            </a:r>
          </a:p>
          <a:p>
            <a:pPr lvl="1"/>
            <a:r>
              <a:rPr lang="en-US" dirty="0" smtClean="0"/>
              <a:t>Logical operators</a:t>
            </a:r>
          </a:p>
          <a:p>
            <a:pPr lvl="1"/>
            <a:r>
              <a:rPr lang="en-US" dirty="0" smtClean="0"/>
              <a:t>Boolean operators</a:t>
            </a:r>
          </a:p>
          <a:p>
            <a:pPr lvl="1"/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Membership operators</a:t>
            </a:r>
          </a:p>
          <a:p>
            <a:pPr lvl="1"/>
            <a:r>
              <a:rPr lang="en-US" dirty="0" smtClean="0"/>
              <a:t>Identity operators</a:t>
            </a:r>
          </a:p>
          <a:p>
            <a:pPr lvl="1"/>
            <a:endParaRPr lang="en-US" dirty="0" smtClean="0"/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84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305" t="18266" r="22812" b="7614"/>
          <a:stretch/>
        </p:blipFill>
        <p:spPr>
          <a:xfrm>
            <a:off x="1532586" y="746974"/>
            <a:ext cx="8809149" cy="5253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270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17" t="21787" r="24495" b="10784"/>
          <a:stretch/>
        </p:blipFill>
        <p:spPr>
          <a:xfrm>
            <a:off x="1481070" y="798490"/>
            <a:ext cx="9015211" cy="493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56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726" y="870998"/>
            <a:ext cx="10058400" cy="8547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Constants in math module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24" t="46963" r="24594" b="22579"/>
          <a:stretch/>
        </p:blipFill>
        <p:spPr>
          <a:xfrm>
            <a:off x="1559244" y="2163649"/>
            <a:ext cx="9105363" cy="2228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918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16676" y="2121408"/>
            <a:ext cx="9711572" cy="4050792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Using IDLE Window</a:t>
            </a:r>
          </a:p>
          <a:p>
            <a:r>
              <a:rPr lang="en-US" dirty="0">
                <a:solidFill>
                  <a:srgbClr val="006600"/>
                </a:solidFill>
              </a:rPr>
              <a:t>Using command line window</a:t>
            </a:r>
          </a:p>
          <a:p>
            <a:r>
              <a:rPr lang="en-US" dirty="0">
                <a:solidFill>
                  <a:srgbClr val="006600"/>
                </a:solidFill>
              </a:rPr>
              <a:t>Executing at system prompt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Arithmetic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605425"/>
              </p:ext>
            </p:extLst>
          </p:nvPr>
        </p:nvGraphicFramePr>
        <p:xfrm>
          <a:off x="1069975" y="2120900"/>
          <a:ext cx="1005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101"/>
                <a:gridCol w="5705341"/>
                <a:gridCol w="1712890"/>
                <a:gridCol w="13790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Addition operator.</a:t>
                      </a:r>
                      <a:r>
                        <a:rPr lang="en-US" baseline="0" dirty="0" smtClean="0"/>
                        <a:t> Adds two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a+b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Subtraction 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Multiplication 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a*b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Division 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Modulus 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a%b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Exponent 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a**b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371293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division. This is also called as floor division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a//b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93949" y="5447763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a=13, b=5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1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606" y="1648495"/>
            <a:ext cx="10058400" cy="4382037"/>
          </a:xfrm>
        </p:spPr>
        <p:txBody>
          <a:bodyPr/>
          <a:lstStyle/>
          <a:p>
            <a:r>
              <a:rPr lang="en-US" dirty="0" smtClean="0"/>
              <a:t>Example: Expression with several arithmetic operators</a:t>
            </a:r>
          </a:p>
          <a:p>
            <a:pPr marL="0" indent="0">
              <a:buNone/>
            </a:pPr>
            <a:r>
              <a:rPr lang="en-US" dirty="0" smtClean="0"/>
              <a:t>	d=(1+2)*3**2//2+3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First parentheses are evaluated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Exponentiation is done next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Multiplication, division, modulus and floor division are at equal priority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Addition and substation are done afterwards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Filially, assignment operation is performed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8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solidFill>
                  <a:srgbClr val="006600"/>
                </a:solidFill>
              </a:rPr>
              <a:t>Using python interpreter as </a:t>
            </a:r>
            <a:r>
              <a:rPr lang="en-US" sz="3800" dirty="0" smtClean="0">
                <a:solidFill>
                  <a:srgbClr val="006600"/>
                </a:solidFill>
              </a:rPr>
              <a:t>calculator</a:t>
            </a:r>
            <a:endParaRPr lang="en-US" sz="3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20" t="7095" r="12034" b="11207"/>
          <a:stretch/>
        </p:blipFill>
        <p:spPr>
          <a:xfrm>
            <a:off x="1609859" y="1985933"/>
            <a:ext cx="7547020" cy="41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619710"/>
            <a:ext cx="10058400" cy="857991"/>
          </a:xfrm>
        </p:spPr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Assignment </a:t>
            </a:r>
            <a:r>
              <a:rPr lang="en-US" dirty="0" smtClean="0">
                <a:solidFill>
                  <a:srgbClr val="006600"/>
                </a:solidFill>
              </a:rPr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77701"/>
            <a:ext cx="10058400" cy="4215528"/>
          </a:xfrm>
        </p:spPr>
        <p:txBody>
          <a:bodyPr/>
          <a:lstStyle/>
          <a:p>
            <a:r>
              <a:rPr lang="en-US" dirty="0" smtClean="0"/>
              <a:t>These operators are useful to store the right side value into a left side variable.</a:t>
            </a:r>
          </a:p>
          <a:p>
            <a:r>
              <a:rPr lang="en-US" dirty="0" smtClean="0"/>
              <a:t>Here, let us assume</a:t>
            </a:r>
          </a:p>
          <a:p>
            <a:pPr marL="274320" lvl="1" indent="0">
              <a:buNone/>
            </a:pPr>
            <a:r>
              <a:rPr lang="en-US" dirty="0"/>
              <a:t>t</a:t>
            </a:r>
            <a:r>
              <a:rPr lang="en-US" dirty="0" smtClean="0"/>
              <a:t>he values of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x=20, y=10 </a:t>
            </a:r>
          </a:p>
          <a:p>
            <a:pPr marL="274320" lvl="1" indent="0">
              <a:buNone/>
            </a:pPr>
            <a:r>
              <a:rPr lang="en-US" dirty="0" smtClean="0"/>
              <a:t>and z=5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52" t="19036" r="42024" b="15537"/>
          <a:stretch/>
        </p:blipFill>
        <p:spPr>
          <a:xfrm>
            <a:off x="3646154" y="1843313"/>
            <a:ext cx="6502400" cy="501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0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9848" y="870857"/>
            <a:ext cx="10058400" cy="5301343"/>
          </a:xfrm>
        </p:spPr>
        <p:txBody>
          <a:bodyPr/>
          <a:lstStyle/>
          <a:p>
            <a:r>
              <a:rPr lang="en-US" dirty="0" smtClean="0"/>
              <a:t>In python the following is also possible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Python </a:t>
            </a:r>
            <a:r>
              <a:rPr lang="en-US" dirty="0" smtClean="0">
                <a:solidFill>
                  <a:srgbClr val="FF0000"/>
                </a:solidFill>
              </a:rPr>
              <a:t>does not have </a:t>
            </a:r>
            <a:r>
              <a:rPr lang="en-US" dirty="0" smtClean="0"/>
              <a:t>increment operator (++) and decrement operator (--)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9672" t="16793" r="12578" b="34841"/>
          <a:stretch/>
        </p:blipFill>
        <p:spPr>
          <a:xfrm>
            <a:off x="2046514" y="1407885"/>
            <a:ext cx="8341515" cy="291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84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00"/>
                </a:solidFill>
              </a:rPr>
              <a:t>Unary minus </a:t>
            </a:r>
            <a:r>
              <a:rPr lang="en-US" dirty="0" smtClean="0">
                <a:solidFill>
                  <a:srgbClr val="006600"/>
                </a:solidFill>
              </a:rPr>
              <a:t>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this operator is used before a variable, then its value is negative </a:t>
            </a:r>
          </a:p>
          <a:p>
            <a:pPr marL="274320" lvl="1" indent="0">
              <a:buNone/>
            </a:pPr>
            <a:r>
              <a:rPr lang="en-US" dirty="0" smtClean="0"/>
              <a:t>Example: n=-10</a:t>
            </a:r>
          </a:p>
          <a:p>
            <a:pPr marL="274320" lvl="1" indent="0">
              <a:buNone/>
            </a:pPr>
            <a:r>
              <a:rPr lang="en-US" dirty="0" smtClean="0"/>
              <a:t>print(n) #displays -10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pt-BR" dirty="0"/>
              <a:t>&gt;&gt;&gt; n=10</a:t>
            </a:r>
          </a:p>
          <a:p>
            <a:pPr marL="274320" lvl="1" indent="0">
              <a:buNone/>
            </a:pPr>
            <a:r>
              <a:rPr lang="pt-BR" dirty="0"/>
              <a:t>&gt;&gt;&gt; print(-n)</a:t>
            </a:r>
          </a:p>
          <a:p>
            <a:pPr marL="274320" lvl="1" indent="0">
              <a:buNone/>
            </a:pPr>
            <a:r>
              <a:rPr lang="pt-BR" dirty="0"/>
              <a:t>-10</a:t>
            </a:r>
          </a:p>
          <a:p>
            <a:pPr marL="274320" lvl="1" indent="0">
              <a:buNone/>
            </a:pPr>
            <a:r>
              <a:rPr lang="pt-BR" dirty="0"/>
              <a:t>&gt;&gt;&gt; num=-10</a:t>
            </a:r>
          </a:p>
          <a:p>
            <a:pPr marL="274320" lvl="1" indent="0">
              <a:buNone/>
            </a:pPr>
            <a:r>
              <a:rPr lang="pt-BR" dirty="0"/>
              <a:t>&gt;&gt;&gt; num=-num</a:t>
            </a:r>
          </a:p>
          <a:p>
            <a:pPr marL="274320" lvl="1" indent="0">
              <a:buNone/>
            </a:pPr>
            <a:r>
              <a:rPr lang="pt-BR" dirty="0"/>
              <a:t>&gt;&gt;&gt; print(num)</a:t>
            </a:r>
          </a:p>
          <a:p>
            <a:pPr marL="274320" lvl="1" indent="0">
              <a:buNone/>
            </a:pPr>
            <a:r>
              <a:rPr lang="pt-BR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41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1922</TotalTime>
  <Words>796</Words>
  <Application>Microsoft Office PowerPoint</Application>
  <PresentationFormat>Widescreen</PresentationFormat>
  <Paragraphs>262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Rockwell</vt:lpstr>
      <vt:lpstr>Rockwell Condensed</vt:lpstr>
      <vt:lpstr>Wingdings</vt:lpstr>
      <vt:lpstr>Wood Type</vt:lpstr>
      <vt:lpstr>Chapter 4</vt:lpstr>
      <vt:lpstr>List of contents</vt:lpstr>
      <vt:lpstr>Operator</vt:lpstr>
      <vt:lpstr>Arithmetic operators</vt:lpstr>
      <vt:lpstr>PowerPoint Presentation</vt:lpstr>
      <vt:lpstr>Using python interpreter as calculator</vt:lpstr>
      <vt:lpstr>Assignment operators</vt:lpstr>
      <vt:lpstr>PowerPoint Presentation</vt:lpstr>
      <vt:lpstr>Unary minus operator</vt:lpstr>
      <vt:lpstr>Relational operators</vt:lpstr>
      <vt:lpstr>Logical operators</vt:lpstr>
      <vt:lpstr>Boolean operators</vt:lpstr>
      <vt:lpstr>PowerPoint Presentation</vt:lpstr>
      <vt:lpstr>Bitwise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operators</vt:lpstr>
      <vt:lpstr>Identity operators</vt:lpstr>
      <vt:lpstr>PowerPoint Presentation</vt:lpstr>
      <vt:lpstr>Operator precedence and associativity</vt:lpstr>
      <vt:lpstr>Evaluation of expression</vt:lpstr>
      <vt:lpstr>Mathematical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Constants in math module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Lucky</dc:creator>
  <cp:lastModifiedBy>Lucky</cp:lastModifiedBy>
  <cp:revision>206</cp:revision>
  <dcterms:created xsi:type="dcterms:W3CDTF">2020-08-16T05:12:46Z</dcterms:created>
  <dcterms:modified xsi:type="dcterms:W3CDTF">2020-09-04T08:38:41Z</dcterms:modified>
</cp:coreProperties>
</file>